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319" r:id="rId3"/>
    <p:sldId id="291" r:id="rId4"/>
    <p:sldId id="318" r:id="rId5"/>
    <p:sldId id="359" r:id="rId6"/>
    <p:sldId id="344" r:id="rId7"/>
    <p:sldId id="320" r:id="rId8"/>
    <p:sldId id="311" r:id="rId9"/>
    <p:sldId id="316" r:id="rId10"/>
    <p:sldId id="314" r:id="rId11"/>
    <p:sldId id="312" r:id="rId12"/>
    <p:sldId id="357" r:id="rId13"/>
    <p:sldId id="356" r:id="rId14"/>
    <p:sldId id="355" r:id="rId15"/>
    <p:sldId id="353" r:id="rId16"/>
    <p:sldId id="350" r:id="rId17"/>
    <p:sldId id="260" r:id="rId18"/>
    <p:sldId id="35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F47F5ED-3F71-6647-A95B-CF713328709A}">
          <p14:sldIdLst>
            <p14:sldId id="256"/>
            <p14:sldId id="319"/>
            <p14:sldId id="291"/>
          </p14:sldIdLst>
        </p14:section>
        <p14:section name="Summary statistics" id="{AB01313E-4F09-2B4A-A752-E17F0555171F}">
          <p14:sldIdLst>
            <p14:sldId id="318"/>
            <p14:sldId id="359"/>
            <p14:sldId id="344"/>
            <p14:sldId id="320"/>
            <p14:sldId id="311"/>
            <p14:sldId id="316"/>
            <p14:sldId id="314"/>
            <p14:sldId id="312"/>
            <p14:sldId id="357"/>
          </p14:sldIdLst>
        </p14:section>
        <p14:section name="What Else?" id="{5C4D7FE6-50B5-BB41-8EBC-B7716ABDDFE8}">
          <p14:sldIdLst>
            <p14:sldId id="356"/>
            <p14:sldId id="355"/>
            <p14:sldId id="353"/>
            <p14:sldId id="350"/>
            <p14:sldId id="260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B6E5"/>
    <a:srgbClr val="8DB4E3"/>
    <a:srgbClr val="92B573"/>
    <a:srgbClr val="D39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61"/>
    <p:restoredTop sz="70442"/>
  </p:normalViewPr>
  <p:slideViewPr>
    <p:cSldViewPr snapToGrid="0" snapToObjects="1">
      <p:cViewPr varScale="1">
        <p:scale>
          <a:sx n="76" d="100"/>
          <a:sy n="76" d="100"/>
        </p:scale>
        <p:origin x="232" y="42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8/2/19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8/2/19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session we will focus on modeling. But, in the process,</a:t>
            </a:r>
            <a:r>
              <a:rPr lang="en-US" baseline="0" dirty="0"/>
              <a:t> we will do more data transformation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24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tabulate</a:t>
            </a:r>
            <a:r>
              <a:rPr lang="en-US" baseline="0" dirty="0"/>
              <a:t> the number of orders for each distinct department-</a:t>
            </a:r>
            <a:r>
              <a:rPr lang="en-US" baseline="0" dirty="0" err="1"/>
              <a:t>patient_id</a:t>
            </a:r>
            <a:r>
              <a:rPr lang="en-US" baseline="0" dirty="0"/>
              <a:t> combination. Note, we must call `ungroup()` to remove the residual group </a:t>
            </a:r>
            <a:r>
              <a:rPr lang="mr-IN" baseline="0" dirty="0"/>
              <a:t>–</a:t>
            </a:r>
            <a:r>
              <a:rPr lang="en-US" baseline="0" dirty="0"/>
              <a:t> we grouped by two variables, but only summarized once.</a:t>
            </a:r>
            <a:endParaRPr lang="en-US"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54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15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in the previous section,</a:t>
            </a:r>
            <a:r>
              <a:rPr lang="en-US" baseline="0" dirty="0"/>
              <a:t> w</a:t>
            </a:r>
            <a:r>
              <a:rPr lang="en-US" dirty="0"/>
              <a:t>e tabulate</a:t>
            </a:r>
            <a:r>
              <a:rPr lang="en-US" baseline="0" dirty="0"/>
              <a:t> the number of orders for each distinct department-</a:t>
            </a:r>
            <a:r>
              <a:rPr lang="en-US" baseline="0" dirty="0" err="1"/>
              <a:t>patient_id</a:t>
            </a:r>
            <a:r>
              <a:rPr lang="en-US" baseline="0" dirty="0"/>
              <a:t> combination and then summarize within each department. </a:t>
            </a:r>
            <a:endParaRPr lang="en-US"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2390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tabulate</a:t>
            </a:r>
            <a:r>
              <a:rPr lang="en-US" baseline="0" dirty="0"/>
              <a:t> the number of orders for each distinct department-</a:t>
            </a:r>
            <a:r>
              <a:rPr lang="en-US" baseline="0" dirty="0" err="1"/>
              <a:t>patient_id</a:t>
            </a:r>
            <a:r>
              <a:rPr lang="en-US" baseline="0" dirty="0"/>
              <a:t> combination.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we must call `ungroup()` to remove the residual group </a:t>
            </a:r>
            <a:r>
              <a:rPr lang="mr-IN" baseline="0" dirty="0"/>
              <a:t>–</a:t>
            </a:r>
            <a:r>
              <a:rPr lang="en-US" baseline="0" dirty="0"/>
              <a:t> we grouped by two variables, but only summarized once.</a:t>
            </a:r>
            <a:endParaRPr lang="en-US"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8590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plot a</a:t>
            </a:r>
            <a:r>
              <a:rPr lang="en-US" baseline="0" dirty="0"/>
              <a:t> histogram using </a:t>
            </a:r>
            <a:r>
              <a:rPr lang="en-US" baseline="0" dirty="0" err="1"/>
              <a:t>ggplot</a:t>
            </a:r>
            <a:r>
              <a:rPr lang="en-US" baseline="0" dirty="0"/>
              <a:t>. We will learn how to do this later, but the code used is: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err="1"/>
              <a:t>orders_per_pt_dept</a:t>
            </a:r>
            <a:r>
              <a:rPr lang="en-US" baseline="0" dirty="0"/>
              <a:t> %&gt;%	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	</a:t>
            </a:r>
            <a:r>
              <a:rPr lang="en-US" baseline="0" dirty="0" err="1"/>
              <a:t>ggplot</a:t>
            </a:r>
            <a:r>
              <a:rPr lang="en-US" baseline="0" dirty="0"/>
              <a:t>() +	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	</a:t>
            </a:r>
            <a:r>
              <a:rPr lang="en-US" baseline="0" dirty="0" err="1"/>
              <a:t>geom_histogram</a:t>
            </a:r>
            <a:r>
              <a:rPr lang="en-US" baseline="0" dirty="0"/>
              <a:t>(</a:t>
            </a:r>
            <a:r>
              <a:rPr lang="en-US" baseline="0" dirty="0" err="1"/>
              <a:t>aes</a:t>
            </a:r>
            <a:r>
              <a:rPr lang="en-US" baseline="0" dirty="0"/>
              <a:t>(x = </a:t>
            </a:r>
            <a:r>
              <a:rPr lang="en-US" baseline="0" dirty="0" err="1"/>
              <a:t>order_count</a:t>
            </a:r>
            <a:r>
              <a:rPr lang="en-US" baseline="0" dirty="0"/>
              <a:t>), </a:t>
            </a:r>
            <a:r>
              <a:rPr lang="en-US" baseline="0" dirty="0" err="1"/>
              <a:t>binwidth</a:t>
            </a:r>
            <a:r>
              <a:rPr lang="en-US" baseline="0" dirty="0"/>
              <a:t> = 1) +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	</a:t>
            </a:r>
            <a:r>
              <a:rPr lang="en-US" baseline="0" dirty="0" err="1"/>
              <a:t>facet_wrap</a:t>
            </a:r>
            <a:r>
              <a:rPr lang="en-US" baseline="0" dirty="0"/>
              <a:t>(~department)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here it could be informative to log-scale the axes or plot departments separately.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Order</a:t>
            </a:r>
            <a:r>
              <a:rPr lang="en-US" baseline="0" dirty="0" err="1"/>
              <a:t>_count</a:t>
            </a:r>
            <a:r>
              <a:rPr lang="en-US" baseline="0" dirty="0"/>
              <a:t> appears to not be normally distributed. There is a large right or positive skew. We could </a:t>
            </a:r>
            <a:r>
              <a:rPr lang="en-US" dirty="0"/>
              <a:t>quantify the rightward</a:t>
            </a:r>
            <a:r>
              <a:rPr lang="en-US" baseline="0" dirty="0"/>
              <a:t> skew in this population using the </a:t>
            </a:r>
            <a:r>
              <a:rPr lang="en-US" i="1" baseline="0" dirty="0"/>
              <a:t>skew()</a:t>
            </a:r>
            <a:r>
              <a:rPr lang="en-US" baseline="0" dirty="0"/>
              <a:t> function in the packages `psych` or `e1071`. A right-skewed distribution is very common for count variables, as well as many lab test results for which low values are much more common than higher values.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7690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has functions for</a:t>
            </a:r>
            <a:r>
              <a:rPr lang="en-US" baseline="0" dirty="0"/>
              <a:t> common statistical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8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Mann-Whitney U-test</a:t>
            </a:r>
            <a:r>
              <a:rPr lang="en-US" baseline="0" dirty="0"/>
              <a:t> or Wilcoxon rank-sum test evaluates the null hypothesis that a randomly sampled value from group 1 is equally likely to be greater than or less than a randomly sampled value from group 2. It tests whether the distribution of values in each group is the same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8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Interpretation:</a:t>
            </a:r>
            <a:r>
              <a:rPr lang="en-US" baseline="0" dirty="0"/>
              <a:t> </a:t>
            </a:r>
            <a:r>
              <a:rPr lang="en-US" dirty="0"/>
              <a:t>Results do not provide evidence for a difference</a:t>
            </a:r>
            <a:r>
              <a:rPr lang="en-US" baseline="0" dirty="0"/>
              <a:t> in the number of tests ordered per patient between these two departments. P-value is not significant. Effect size estimate is very low (-4 x10^-5)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5856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41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5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6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8/2/19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-bloggers.com/deming-and-passing-bablok-regression-in-r/" TargetMode="Externa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ummies.com/education/math/statistics/base-r-statistical-function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 Introduction to the R Programming Language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403600" cy="1463040"/>
          </a:xfrm>
        </p:spPr>
        <p:txBody>
          <a:bodyPr>
            <a:noAutofit/>
          </a:bodyPr>
          <a:lstStyle/>
          <a:p>
            <a:r>
              <a:rPr lang="en-US" sz="2800" dirty="0"/>
              <a:t>Lesson 6</a:t>
            </a:r>
          </a:p>
          <a:p>
            <a:r>
              <a:rPr lang="en-US" sz="2800" b="1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9035" y="846551"/>
            <a:ext cx="2729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wilcox.test</a:t>
            </a:r>
            <a:r>
              <a:rPr lang="en-US" sz="4400" dirty="0">
                <a:latin typeface="Calibri"/>
                <a:sym typeface="Calibri"/>
              </a:rPr>
              <a:t>()</a:t>
            </a:r>
            <a:endParaRPr lang="en-US" sz="1400" dirty="0"/>
          </a:p>
        </p:txBody>
      </p:sp>
      <p:sp>
        <p:nvSpPr>
          <p:cNvPr id="5" name="Google Shape;131;p17"/>
          <p:cNvSpPr/>
          <p:nvPr/>
        </p:nvSpPr>
        <p:spPr>
          <a:xfrm>
            <a:off x="1974263" y="2865435"/>
            <a:ext cx="8000161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2328673" y="2923778"/>
            <a:ext cx="87580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wilcox.test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measure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rgbClr val="92D05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~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data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...)</a:t>
            </a:r>
            <a:endParaRPr lang="en-US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3211251" y="6223451"/>
            <a:ext cx="9256238" cy="50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i="1" dirty="0">
                <a:latin typeface="Calibri"/>
                <a:ea typeface="Calibri"/>
                <a:cs typeface="Calibri"/>
                <a:sym typeface="Calibri"/>
              </a:rPr>
              <a:t>Compare distributions by rank order</a:t>
            </a:r>
            <a:endParaRPr sz="28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pSp>
        <p:nvGrpSpPr>
          <p:cNvPr id="11" name="Group 10"/>
          <p:cNvGrpSpPr/>
          <p:nvPr/>
        </p:nvGrpSpPr>
        <p:grpSpPr>
          <a:xfrm>
            <a:off x="5782807" y="4551781"/>
            <a:ext cx="2365216" cy="1246648"/>
            <a:chOff x="896764" y="1732048"/>
            <a:chExt cx="2365216" cy="1246648"/>
          </a:xfrm>
        </p:grpSpPr>
        <p:sp>
          <p:nvSpPr>
            <p:cNvPr id="12" name="Rounded Rectangular Callout 11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2764"/>
                <a:gd name="adj2" fmla="val -9861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96764" y="2088673"/>
              <a:ext cx="236521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data frame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412462" y="1267523"/>
            <a:ext cx="2365216" cy="1384995"/>
            <a:chOff x="896764" y="1657785"/>
            <a:chExt cx="2365216" cy="1384995"/>
          </a:xfrm>
        </p:grpSpPr>
        <p:sp>
          <p:nvSpPr>
            <p:cNvPr id="16" name="Rounded Rectangular Callout 1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40759"/>
                <a:gd name="adj2" fmla="val 8811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6764" y="1657785"/>
              <a:ext cx="2365216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grouping or predictor variable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412462" y="4598219"/>
            <a:ext cx="2365216" cy="1246648"/>
            <a:chOff x="896764" y="1732048"/>
            <a:chExt cx="2365216" cy="1246648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8669"/>
                <a:gd name="adj2" fmla="val -92462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6764" y="1873227"/>
              <a:ext cx="2365216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additional arguments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64612" y="1389431"/>
            <a:ext cx="1589371" cy="1384995"/>
            <a:chOff x="896764" y="1657785"/>
            <a:chExt cx="2365216" cy="1384995"/>
          </a:xfrm>
        </p:grpSpPr>
        <p:sp>
          <p:nvSpPr>
            <p:cNvPr id="36" name="Rounded Rectangular Callout 3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16881"/>
                <a:gd name="adj2" fmla="val 77830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96764" y="1657785"/>
              <a:ext cx="2365216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tilde operator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140917" y="1326272"/>
            <a:ext cx="2365216" cy="1384995"/>
            <a:chOff x="896764" y="1657786"/>
            <a:chExt cx="2365216" cy="1384995"/>
          </a:xfrm>
        </p:grpSpPr>
        <p:sp>
          <p:nvSpPr>
            <p:cNvPr id="39" name="Rounded Rectangular Callout 38"/>
            <p:cNvSpPr/>
            <p:nvPr/>
          </p:nvSpPr>
          <p:spPr>
            <a:xfrm>
              <a:off x="896764" y="1741379"/>
              <a:ext cx="2365216" cy="1246648"/>
            </a:xfrm>
            <a:prstGeom prst="wedgeRoundRectCallout">
              <a:avLst>
                <a:gd name="adj1" fmla="val 30644"/>
                <a:gd name="adj2" fmla="val 7538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96764" y="1657786"/>
              <a:ext cx="2365216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dependent or outcome variable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977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8226" y="2484781"/>
            <a:ext cx="7738156" cy="1673562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15589" y="2527127"/>
            <a:ext cx="69513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wilcox.test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order_count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~ department, 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data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orders_per_pt_dept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alternative = "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two.sided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paired = FALSE, 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conf.int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TRUE)</a:t>
            </a:r>
            <a:endParaRPr lang="en-US" sz="2000" dirty="0">
              <a:latin typeface="Consolas" charset="0"/>
              <a:ea typeface="Consolas" charset="0"/>
              <a:cs typeface="Consolas" charset="0"/>
              <a:sym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1885030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/>
              <a:t>Wilcoxon rank-sum test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2580"/>
          <a:stretch/>
        </p:blipFill>
        <p:spPr>
          <a:xfrm>
            <a:off x="8485632" y="2005431"/>
            <a:ext cx="3553961" cy="17988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032" y="4241800"/>
            <a:ext cx="67056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32" y="3874050"/>
            <a:ext cx="3132269" cy="1931566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29128" y="585216"/>
            <a:ext cx="10677828" cy="1499616"/>
          </a:xfrm>
        </p:spPr>
        <p:txBody>
          <a:bodyPr>
            <a:normAutofit/>
          </a:bodyPr>
          <a:lstStyle/>
          <a:p>
            <a:r>
              <a:rPr lang="en-US" sz="4400" dirty="0">
                <a:sym typeface="Calibri"/>
              </a:rPr>
              <a:t>Compare order count distributions between 2 departments</a:t>
            </a:r>
            <a:endParaRPr lang="en-US" sz="4400" dirty="0"/>
          </a:p>
        </p:txBody>
      </p:sp>
      <p:sp>
        <p:nvSpPr>
          <p:cNvPr id="12" name="Rectangle 11"/>
          <p:cNvSpPr/>
          <p:nvPr/>
        </p:nvSpPr>
        <p:spPr>
          <a:xfrm>
            <a:off x="9030544" y="1692543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508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/>
              <a:t>Be able to</a:t>
            </a:r>
            <a:r>
              <a:rPr lang="mr-IN" sz="2800" dirty="0"/>
              <a:t>…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Calculate basic statistical calculations for groups within a data set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Use standard statistical modeling functions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Compare variables’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77114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7DF08F-89A8-4675-9D56-96D8851B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29799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278252"/>
            <a:ext cx="11187112" cy="2572717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Q: Can we predict the number of orders for each department in September?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9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3368" y="2197722"/>
            <a:ext cx="11245577" cy="2033315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96258" y="2335960"/>
            <a:ext cx="123601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&lt;- orders %&gt;%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order_month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month(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label = TRUE,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abbr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TRUE))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(department,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order_month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ungroup() %&gt;%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spread(key =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order_month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value =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xmlns="" id="{B023810F-D58F-6945-A1BF-5307F4AF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Prepare: Order per month for each department</a:t>
            </a:r>
          </a:p>
        </p:txBody>
      </p:sp>
      <p:sp>
        <p:nvSpPr>
          <p:cNvPr id="17" name="Hexagon 16"/>
          <p:cNvSpPr/>
          <p:nvPr/>
        </p:nvSpPr>
        <p:spPr>
          <a:xfrm>
            <a:off x="282399" y="5005457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5383155" y="5270419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/>
          <p:cNvSpPr/>
          <p:nvPr/>
        </p:nvSpPr>
        <p:spPr>
          <a:xfrm>
            <a:off x="6029791" y="4501485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ACED626B-2F41-CE40-B678-EE0FA5FD511D}"/>
              </a:ext>
            </a:extLst>
          </p:cNvPr>
          <p:cNvSpPr/>
          <p:nvPr/>
        </p:nvSpPr>
        <p:spPr>
          <a:xfrm>
            <a:off x="10744200" y="2335960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xmlns="" id="{AE5BFC2F-F5E4-4B4C-A679-BDA2149BFA1F}"/>
              </a:ext>
            </a:extLst>
          </p:cNvPr>
          <p:cNvSpPr/>
          <p:nvPr/>
        </p:nvSpPr>
        <p:spPr>
          <a:xfrm>
            <a:off x="7676840" y="3349589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588" y="4581721"/>
            <a:ext cx="3733800" cy="195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612" y="4993031"/>
            <a:ext cx="5232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4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BC9B376-36C0-4BE8-B2F6-CA9B785C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Simple linear regression modeling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39467AB3-3FA1-40D7-A0BA-0CBF1C149C39}"/>
              </a:ext>
            </a:extLst>
          </p:cNvPr>
          <p:cNvGrpSpPr/>
          <p:nvPr/>
        </p:nvGrpSpPr>
        <p:grpSpPr>
          <a:xfrm>
            <a:off x="1876525" y="2102004"/>
            <a:ext cx="8067573" cy="1185519"/>
            <a:chOff x="1216768" y="560135"/>
            <a:chExt cx="10292060" cy="4901564"/>
          </a:xfrm>
        </p:grpSpPr>
        <p:sp>
          <p:nvSpPr>
            <p:cNvPr id="6" name="Google Shape;225;p25">
              <a:extLst>
                <a:ext uri="{FF2B5EF4-FFF2-40B4-BE49-F238E27FC236}">
                  <a16:creationId xmlns:a16="http://schemas.microsoft.com/office/drawing/2014/main" xmlns="" id="{72050FBB-45F9-4052-89A3-6290A1BEBF3D}"/>
                </a:ext>
              </a:extLst>
            </p:cNvPr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7" name="Google Shape;226;p25">
              <a:extLst>
                <a:ext uri="{FF2B5EF4-FFF2-40B4-BE49-F238E27FC236}">
                  <a16:creationId xmlns:a16="http://schemas.microsoft.com/office/drawing/2014/main" xmlns="" id="{C8AD2C68-99BE-457A-BA2C-EA3388071051}"/>
                </a:ext>
              </a:extLst>
            </p:cNvPr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998DF21-64E4-451F-8956-ADB193AC0810}"/>
              </a:ext>
            </a:extLst>
          </p:cNvPr>
          <p:cNvSpPr txBox="1"/>
          <p:nvPr/>
        </p:nvSpPr>
        <p:spPr>
          <a:xfrm>
            <a:off x="1999618" y="2144350"/>
            <a:ext cx="7944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model &lt;-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lm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(formula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y_data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~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x_data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data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data_set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  <a:sym typeface="Courier New"/>
              </a:rPr>
              <a:t>summary(model)</a:t>
            </a:r>
          </a:p>
          <a:p>
            <a:r>
              <a:rPr lang="en-US" sz="20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coef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  <a:sym typeface="Courier New"/>
              </a:rPr>
              <a:t>(model)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45F50A1-8AA2-40D2-8896-95C4D2879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3429000"/>
            <a:ext cx="101917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5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04CD91-ABF6-9145-B3A6-62656B5F8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A4948D8-D2BF-CB44-BFE5-34F93BC4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24640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a) Use linear regression to predict departments’ October order counts using September order counts</a:t>
            </a:r>
          </a:p>
          <a:p>
            <a:r>
              <a:rPr lang="en-US" dirty="0"/>
              <a:t>b) (*Bonus*) Use </a:t>
            </a:r>
            <a:r>
              <a:rPr lang="en-US" dirty="0" err="1"/>
              <a:t>deming</a:t>
            </a:r>
            <a:r>
              <a:rPr lang="en-US" dirty="0"/>
              <a:t> regression to compare Oct and Sep order counts </a:t>
            </a:r>
          </a:p>
          <a:p>
            <a:pPr lvl="1"/>
            <a:r>
              <a:rPr lang="en-US" dirty="0"/>
              <a:t>*HINT*: Look at library “</a:t>
            </a:r>
            <a:r>
              <a:rPr lang="en-US" dirty="0" err="1"/>
              <a:t>mcr</a:t>
            </a:r>
            <a:r>
              <a:rPr lang="en-US" dirty="0"/>
              <a:t>”</a:t>
            </a:r>
          </a:p>
          <a:p>
            <a:r>
              <a:rPr lang="en-US" dirty="0"/>
              <a:t>c) (*Bonus*) Try to improve the linear regression prediction by adding more predictors</a:t>
            </a:r>
          </a:p>
        </p:txBody>
      </p:sp>
    </p:spTree>
    <p:extLst>
      <p:ext uri="{BB962C8B-B14F-4D97-AF65-F5344CB8AC3E}">
        <p14:creationId xmlns:p14="http://schemas.microsoft.com/office/powerpoint/2010/main" val="4198193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48491D-ED13-4653-A7DC-4CC4C60F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comparison regression package for more advanced regression options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42945F0-D656-48D1-8D8F-96854D6CA59E}"/>
              </a:ext>
            </a:extLst>
          </p:cNvPr>
          <p:cNvSpPr txBox="1"/>
          <p:nvPr/>
        </p:nvSpPr>
        <p:spPr>
          <a:xfrm>
            <a:off x="4902200" y="64897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2"/>
              </a:rPr>
              <a:t>https://www.r-bloggers.com/deming-and-passing-bablok-regression-in-r/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8129A80D-E2A2-42C4-9F67-66D82D5E5C59}"/>
              </a:ext>
            </a:extLst>
          </p:cNvPr>
          <p:cNvGrpSpPr/>
          <p:nvPr/>
        </p:nvGrpSpPr>
        <p:grpSpPr>
          <a:xfrm>
            <a:off x="3670301" y="3082200"/>
            <a:ext cx="8288286" cy="1911196"/>
            <a:chOff x="1216768" y="560135"/>
            <a:chExt cx="10292060" cy="4901564"/>
          </a:xfrm>
        </p:grpSpPr>
        <p:sp>
          <p:nvSpPr>
            <p:cNvPr id="6" name="Google Shape;225;p25">
              <a:extLst>
                <a:ext uri="{FF2B5EF4-FFF2-40B4-BE49-F238E27FC236}">
                  <a16:creationId xmlns:a16="http://schemas.microsoft.com/office/drawing/2014/main" xmlns="" id="{EA392979-8F11-4A1A-A15C-948D7C6F2C62}"/>
                </a:ext>
              </a:extLst>
            </p:cNvPr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7" name="Google Shape;226;p25">
              <a:extLst>
                <a:ext uri="{FF2B5EF4-FFF2-40B4-BE49-F238E27FC236}">
                  <a16:creationId xmlns:a16="http://schemas.microsoft.com/office/drawing/2014/main" xmlns="" id="{57EF13FE-08C5-4801-88A0-94C015469F60}"/>
                </a:ext>
              </a:extLst>
            </p:cNvPr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E5494A5-9A0B-4E24-84E4-6773EF2D7643}"/>
              </a:ext>
            </a:extLst>
          </p:cNvPr>
          <p:cNvSpPr txBox="1"/>
          <p:nvPr/>
        </p:nvSpPr>
        <p:spPr>
          <a:xfrm>
            <a:off x="3828418" y="3124546"/>
            <a:ext cx="79444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install.packages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(“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mcr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”)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library(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mcr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model &lt;-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mcreg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x_data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y_data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method.reg = “Deming”)</a:t>
            </a:r>
            <a:r>
              <a:rPr lang="en-US" sz="2000" dirty="0"/>
              <a:t> </a:t>
            </a:r>
            <a:r>
              <a:rPr lang="en-US" sz="2000" dirty="0" err="1">
                <a:latin typeface="Consolas" panose="020B0609020204030204" pitchFamily="49" charset="0"/>
              </a:rPr>
              <a:t>printSummary</a:t>
            </a:r>
            <a:r>
              <a:rPr lang="en-US" sz="2000" dirty="0">
                <a:latin typeface="Consolas" panose="020B0609020204030204" pitchFamily="49" charset="0"/>
              </a:rPr>
              <a:t>(model) </a:t>
            </a:r>
          </a:p>
          <a:p>
            <a:r>
              <a:rPr lang="en-US" sz="2000" dirty="0" err="1">
                <a:latin typeface="Consolas" panose="020B0609020204030204" pitchFamily="49" charset="0"/>
              </a:rPr>
              <a:t>getCoefficients</a:t>
            </a:r>
            <a:r>
              <a:rPr lang="en-US" sz="2000" dirty="0">
                <a:latin typeface="Consolas" panose="020B0609020204030204" pitchFamily="49" charset="0"/>
              </a:rPr>
              <a:t>(model)</a:t>
            </a:r>
            <a:endParaRPr lang="en-US" sz="2000" dirty="0">
              <a:latin typeface="Consolas" panose="020B0609020204030204" pitchFamily="49" charset="0"/>
              <a:ea typeface="Consolas" charset="0"/>
              <a:cs typeface="Consolas" charset="0"/>
            </a:endParaRPr>
          </a:p>
        </p:txBody>
      </p:sp>
      <p:pic>
        <p:nvPicPr>
          <p:cNvPr id="1026" name="Picture 2" descr="plot of chunk unnamed-chunk-7">
            <a:extLst>
              <a:ext uri="{FF2B5EF4-FFF2-40B4-BE49-F238E27FC236}">
                <a16:creationId xmlns:a16="http://schemas.microsoft.com/office/drawing/2014/main" xmlns="" id="{DC34F628-D024-4DB5-8615-C6D1A6186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4" y="2358779"/>
            <a:ext cx="3549017" cy="354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3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/>
              <a:t>Be able to</a:t>
            </a:r>
            <a:r>
              <a:rPr lang="mr-IN" sz="2800" dirty="0"/>
              <a:t>…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Calculate basic statistical calculations for groups within a data set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Use standard statistical modeling functions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Compare variables’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998564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17327" y="3856383"/>
            <a:ext cx="1245704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79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278252"/>
            <a:ext cx="11187112" cy="2572717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Q: Are </a:t>
            </a:r>
            <a:r>
              <a:rPr lang="en-US" sz="5400" dirty="0">
                <a:solidFill>
                  <a:schemeClr val="tx1"/>
                </a:solidFill>
              </a:rPr>
              <a:t>the number of orders per patient different in Internal Medicine and Family Medicine?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59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3368" y="2197722"/>
            <a:ext cx="11245577" cy="2033315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96258" y="2247472"/>
            <a:ext cx="123601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(department,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summarize(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order_count_median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median(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order_count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), 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order_count_mean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mean(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order_count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%&gt;%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filter(department %in% c("INTERNAL MEDICINE CLINIC",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	"FAMILY MEDICINE CLINIC"))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xmlns="" id="{B023810F-D58F-6945-A1BF-5307F4AF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456672" cy="1499616"/>
          </a:xfrm>
        </p:spPr>
        <p:txBody>
          <a:bodyPr/>
          <a:lstStyle/>
          <a:p>
            <a:r>
              <a:rPr lang="en-US" dirty="0"/>
              <a:t>Describe the central tendency of the order count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14" y="4707826"/>
            <a:ext cx="4749800" cy="1778000"/>
          </a:xfrm>
          <a:prstGeom prst="rect">
            <a:avLst/>
          </a:prstGeom>
        </p:spPr>
      </p:pic>
      <p:sp>
        <p:nvSpPr>
          <p:cNvPr id="17" name="Hexagon 16"/>
          <p:cNvSpPr/>
          <p:nvPr/>
        </p:nvSpPr>
        <p:spPr>
          <a:xfrm>
            <a:off x="282399" y="5005457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5864082" y="5521547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/>
          <p:cNvSpPr/>
          <p:nvPr/>
        </p:nvSpPr>
        <p:spPr>
          <a:xfrm>
            <a:off x="7255616" y="5988548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ACED626B-2F41-CE40-B678-EE0FA5FD511D}"/>
              </a:ext>
            </a:extLst>
          </p:cNvPr>
          <p:cNvSpPr/>
          <p:nvPr/>
        </p:nvSpPr>
        <p:spPr>
          <a:xfrm>
            <a:off x="6402751" y="2399113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xmlns="" id="{AE5BFC2F-F5E4-4B4C-A679-BDA2149BFA1F}"/>
              </a:ext>
            </a:extLst>
          </p:cNvPr>
          <p:cNvSpPr/>
          <p:nvPr/>
        </p:nvSpPr>
        <p:spPr>
          <a:xfrm>
            <a:off x="8784018" y="3367249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341" y="4857909"/>
            <a:ext cx="5181392" cy="999407"/>
          </a:xfrm>
          <a:prstGeom prst="rect">
            <a:avLst/>
          </a:prstGeom>
        </p:spPr>
      </p:pic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102955"/>
            <a:ext cx="776274" cy="8356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800"/>
          </a:p>
        </p:txBody>
      </p:sp>
    </p:spTree>
    <p:extLst>
      <p:ext uri="{BB962C8B-B14F-4D97-AF65-F5344CB8AC3E}">
        <p14:creationId xmlns:p14="http://schemas.microsoft.com/office/powerpoint/2010/main" val="95352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FFDA92B-17C9-6345-9A86-FF51B380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statistics functions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D2B7B2DC-52DE-AA4B-BEC7-B9B530C2F1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4002537"/>
              </p:ext>
            </p:extLst>
          </p:nvPr>
        </p:nvGraphicFramePr>
        <p:xfrm>
          <a:off x="2421826" y="2282416"/>
          <a:ext cx="6924675" cy="3474720"/>
        </p:xfrm>
        <a:graphic>
          <a:graphicData uri="http://schemas.openxmlformats.org/drawingml/2006/table">
            <a:tbl>
              <a:tblPr/>
              <a:tblGrid>
                <a:gridCol w="1728997">
                  <a:extLst>
                    <a:ext uri="{9D8B030D-6E8A-4147-A177-3AD203B41FA5}">
                      <a16:colId xmlns:a16="http://schemas.microsoft.com/office/drawing/2014/main" xmlns="" val="952992072"/>
                    </a:ext>
                  </a:extLst>
                </a:gridCol>
                <a:gridCol w="5195678">
                  <a:extLst>
                    <a:ext uri="{9D8B030D-6E8A-4147-A177-3AD203B41FA5}">
                      <a16:colId xmlns:a16="http://schemas.microsoft.com/office/drawing/2014/main" xmlns="" val="24943063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US" dirty="0"/>
                        <a:t>Central Tendency and Variability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77911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>
                          <a:effectLst/>
                        </a:rPr>
                        <a:t>Function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>
                          <a:effectLst/>
                        </a:rPr>
                        <a:t>What it Calculates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15536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mean(x)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Mean of the numbers in vector x.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45592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median(x)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Median of the numbers in vector x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9411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var(x)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Estimated variance of the population from which the numbers in vector x are sampled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6224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sd(x)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Estimated standard deviation of the population from which the numbers in vector x are sampled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64434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scale(x)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Standard scores (z-scores) for the numbers in vector x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58048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0F0DA0E-469C-2C44-BEE6-114F8E0D92C2}"/>
              </a:ext>
            </a:extLst>
          </p:cNvPr>
          <p:cNvSpPr txBox="1"/>
          <p:nvPr/>
        </p:nvSpPr>
        <p:spPr>
          <a:xfrm>
            <a:off x="4470401" y="6468533"/>
            <a:ext cx="77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2"/>
              </a:rPr>
              <a:t>https://www.dummies.com/education/math/statistics/base-r-statistical-functions/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13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3368" y="2197722"/>
            <a:ext cx="11245577" cy="2033315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96258" y="2335960"/>
            <a:ext cx="123601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&lt;- orders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(department,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ungroup() %&gt;%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filter(department %in% c("INTERNAL MEDICINE CLINIC",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	"FAMILY MEDICINE CLINIC"))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xmlns="" id="{B023810F-D58F-6945-A1BF-5307F4AF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456672" cy="1499616"/>
          </a:xfrm>
        </p:spPr>
        <p:txBody>
          <a:bodyPr/>
          <a:lstStyle/>
          <a:p>
            <a:r>
              <a:rPr lang="en-US" dirty="0"/>
              <a:t>Prep: Order count per patient for each department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14" y="4707826"/>
            <a:ext cx="4749800" cy="1778000"/>
          </a:xfrm>
          <a:prstGeom prst="rect">
            <a:avLst/>
          </a:prstGeom>
        </p:spPr>
      </p:pic>
      <p:sp>
        <p:nvSpPr>
          <p:cNvPr id="17" name="Hexagon 16"/>
          <p:cNvSpPr/>
          <p:nvPr/>
        </p:nvSpPr>
        <p:spPr>
          <a:xfrm>
            <a:off x="282399" y="5005457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5864082" y="5521547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/>
          <p:cNvSpPr/>
          <p:nvPr/>
        </p:nvSpPr>
        <p:spPr>
          <a:xfrm>
            <a:off x="6587180" y="4752613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xmlns="" id="{ACED626B-2F41-CE40-B678-EE0FA5FD511D}"/>
              </a:ext>
            </a:extLst>
          </p:cNvPr>
          <p:cNvSpPr/>
          <p:nvPr/>
        </p:nvSpPr>
        <p:spPr>
          <a:xfrm>
            <a:off x="6437897" y="2707586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xmlns="" id="{AE5BFC2F-F5E4-4B4C-A679-BDA2149BFA1F}"/>
              </a:ext>
            </a:extLst>
          </p:cNvPr>
          <p:cNvSpPr/>
          <p:nvPr/>
        </p:nvSpPr>
        <p:spPr>
          <a:xfrm>
            <a:off x="8784018" y="3455737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311" y="4586454"/>
            <a:ext cx="45466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2" y="2320861"/>
            <a:ext cx="9347357" cy="1011276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167380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76644" y="2379926"/>
            <a:ext cx="9049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	        			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&lt;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insert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ggplot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code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5" y="4569293"/>
            <a:ext cx="3727202" cy="188444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Visualize the distribution of order counts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24128" y="4183125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280" y="4175227"/>
            <a:ext cx="5997061" cy="250771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505471" y="4984466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451" y="585216"/>
            <a:ext cx="10135518" cy="1499616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  <a:ea typeface="+mn-ea"/>
                <a:cs typeface="+mn-cs"/>
              </a:rPr>
              <a:t>What test can compare count distributions?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24" y="2402724"/>
            <a:ext cx="10233479" cy="2115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52" y="5103912"/>
            <a:ext cx="1777233" cy="142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05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16701</TotalTime>
  <Words>648</Words>
  <Application>Microsoft Macintosh PowerPoint</Application>
  <PresentationFormat>Widescreen</PresentationFormat>
  <Paragraphs>130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Calibri</vt:lpstr>
      <vt:lpstr>Consolas</vt:lpstr>
      <vt:lpstr>Courier New</vt:lpstr>
      <vt:lpstr>Mangal</vt:lpstr>
      <vt:lpstr>Tw Cen MT</vt:lpstr>
      <vt:lpstr>Tw Cen MT Condensed</vt:lpstr>
      <vt:lpstr>Wingdings 3</vt:lpstr>
      <vt:lpstr>Arial</vt:lpstr>
      <vt:lpstr>Integral</vt:lpstr>
      <vt:lpstr>An Introduction to the R Programming Language</vt:lpstr>
      <vt:lpstr>Objectives</vt:lpstr>
      <vt:lpstr>Typical Data Science Pipeline</vt:lpstr>
      <vt:lpstr>Q: Are the number of orders per patient different in Internal Medicine and Family Medicine?</vt:lpstr>
      <vt:lpstr>Describe the central tendency of the order count</vt:lpstr>
      <vt:lpstr>Basic statistics functions</vt:lpstr>
      <vt:lpstr>Prep: Order count per patient for each department</vt:lpstr>
      <vt:lpstr>Visualize the distribution of order counts</vt:lpstr>
      <vt:lpstr>What test can compare count distributions?</vt:lpstr>
      <vt:lpstr>PowerPoint Presentation</vt:lpstr>
      <vt:lpstr>Compare order count distributions between 2 departments</vt:lpstr>
      <vt:lpstr>Objectives</vt:lpstr>
      <vt:lpstr>What Else?</vt:lpstr>
      <vt:lpstr>Q: Can we predict the number of orders for each department in September?</vt:lpstr>
      <vt:lpstr>Prepare: Order per month for each department</vt:lpstr>
      <vt:lpstr>Simple linear regression modeling</vt:lpstr>
      <vt:lpstr>Your Turn 1</vt:lpstr>
      <vt:lpstr>Method comparison regression package for more advanced regression options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Daniel Herman</cp:lastModifiedBy>
  <cp:revision>649</cp:revision>
  <cp:lastPrinted>2019-05-05T17:37:15Z</cp:lastPrinted>
  <dcterms:created xsi:type="dcterms:W3CDTF">2018-02-01T22:00:01Z</dcterms:created>
  <dcterms:modified xsi:type="dcterms:W3CDTF">2019-08-02T13:11:12Z</dcterms:modified>
</cp:coreProperties>
</file>